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9" r:id="rId5"/>
    <p:sldId id="286" r:id="rId6"/>
    <p:sldId id="280" r:id="rId7"/>
    <p:sldId id="297" r:id="rId8"/>
    <p:sldId id="301" r:id="rId9"/>
    <p:sldId id="304" r:id="rId10"/>
    <p:sldId id="300" r:id="rId11"/>
    <p:sldId id="281" r:id="rId12"/>
    <p:sldId id="303" r:id="rId13"/>
    <p:sldId id="287" r:id="rId14"/>
    <p:sldId id="302" r:id="rId15"/>
    <p:sldId id="305" r:id="rId16"/>
    <p:sldId id="306" r:id="rId17"/>
    <p:sldId id="291" r:id="rId18"/>
    <p:sldId id="288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E5A"/>
    <a:srgbClr val="FF1B3A"/>
    <a:srgbClr val="0087EE"/>
    <a:srgbClr val="F1CFA4"/>
    <a:srgbClr val="11B4B7"/>
    <a:srgbClr val="0090A2"/>
    <a:srgbClr val="058AF3"/>
    <a:srgbClr val="14B5B6"/>
    <a:srgbClr val="00B5B7"/>
    <a:srgbClr val="1FB2B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 autoAdjust="0"/>
    <p:restoredTop sz="96228"/>
  </p:normalViewPr>
  <p:slideViewPr>
    <p:cSldViewPr snapToGrid="0">
      <p:cViewPr varScale="1">
        <p:scale>
          <a:sx n="122" d="100"/>
          <a:sy n="122" d="100"/>
        </p:scale>
        <p:origin x="408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gives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right to buy a certain number of shares in the company at a fixed price for a certain number of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6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direct participation of staff to help an organization fulfill its mission and meet its objectives by applying their own ideas, expertise, and efforts towards solving problems and making decisions.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9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1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4/16/20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tiff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eg"/><Relationship Id="rId7" Type="http://schemas.openxmlformats.org/officeDocument/2006/relationships/image" Target="../media/image72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svg"/><Relationship Id="rId11" Type="http://schemas.openxmlformats.org/officeDocument/2006/relationships/image" Target="../media/image75.svg"/><Relationship Id="rId5" Type="http://schemas.openxmlformats.org/officeDocument/2006/relationships/image" Target="../media/image70.png"/><Relationship Id="rId10" Type="http://schemas.openxmlformats.org/officeDocument/2006/relationships/image" Target="../media/image66.png"/><Relationship Id="rId4" Type="http://schemas.openxmlformats.org/officeDocument/2006/relationships/image" Target="../media/image69.tiff"/><Relationship Id="rId9" Type="http://schemas.openxmlformats.org/officeDocument/2006/relationships/image" Target="../media/image7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GTech/DDS_FINAL_PROJEC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5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8.svg"/><Relationship Id="rId4" Type="http://schemas.openxmlformats.org/officeDocument/2006/relationships/image" Target="../media/image16.jpe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svg"/><Relationship Id="rId3" Type="http://schemas.openxmlformats.org/officeDocument/2006/relationships/image" Target="../media/image20.tiff"/><Relationship Id="rId7" Type="http://schemas.openxmlformats.org/officeDocument/2006/relationships/image" Target="../media/image5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24.svg"/><Relationship Id="rId5" Type="http://schemas.openxmlformats.org/officeDocument/2006/relationships/image" Target="../media/image22.tiff"/><Relationship Id="rId10" Type="http://schemas.openxmlformats.org/officeDocument/2006/relationships/image" Target="../media/image23.png"/><Relationship Id="rId4" Type="http://schemas.openxmlformats.org/officeDocument/2006/relationships/image" Target="../media/image21.tiff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3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11" Type="http://schemas.openxmlformats.org/officeDocument/2006/relationships/image" Target="../media/image29.tiff"/><Relationship Id="rId5" Type="http://schemas.openxmlformats.org/officeDocument/2006/relationships/image" Target="../media/image6.png"/><Relationship Id="rId10" Type="http://schemas.openxmlformats.org/officeDocument/2006/relationships/image" Target="../media/image28.svg"/><Relationship Id="rId4" Type="http://schemas.openxmlformats.org/officeDocument/2006/relationships/image" Target="../media/image5.sv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34.jpeg"/><Relationship Id="rId17" Type="http://schemas.openxmlformats.org/officeDocument/2006/relationships/image" Target="../media/image39.png"/><Relationship Id="rId2" Type="http://schemas.openxmlformats.org/officeDocument/2006/relationships/image" Target="../media/image31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11" Type="http://schemas.openxmlformats.org/officeDocument/2006/relationships/image" Target="../media/image33.jpe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7.svg"/><Relationship Id="rId12" Type="http://schemas.openxmlformats.org/officeDocument/2006/relationships/image" Target="../media/image4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43.tiff"/><Relationship Id="rId5" Type="http://schemas.openxmlformats.org/officeDocument/2006/relationships/image" Target="../media/image5.svg"/><Relationship Id="rId10" Type="http://schemas.openxmlformats.org/officeDocument/2006/relationships/image" Target="../media/image42.tiff"/><Relationship Id="rId4" Type="http://schemas.openxmlformats.org/officeDocument/2006/relationships/image" Target="../media/image4.png"/><Relationship Id="rId9" Type="http://schemas.openxmlformats.org/officeDocument/2006/relationships/image" Target="../media/image24.svg"/><Relationship Id="rId1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.svg"/><Relationship Id="rId3" Type="http://schemas.openxmlformats.org/officeDocument/2006/relationships/image" Target="../media/image47.jpeg"/><Relationship Id="rId7" Type="http://schemas.openxmlformats.org/officeDocument/2006/relationships/image" Target="../media/image51.svg"/><Relationship Id="rId12" Type="http://schemas.openxmlformats.org/officeDocument/2006/relationships/image" Target="../media/image6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.svg"/><Relationship Id="rId5" Type="http://schemas.openxmlformats.org/officeDocument/2006/relationships/image" Target="../media/image49.png"/><Relationship Id="rId15" Type="http://schemas.openxmlformats.org/officeDocument/2006/relationships/image" Target="../media/image24.svg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3" Type="http://schemas.openxmlformats.org/officeDocument/2006/relationships/image" Target="../media/image54.jpeg"/><Relationship Id="rId7" Type="http://schemas.openxmlformats.org/officeDocument/2006/relationships/image" Target="../media/image7.sv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19.png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28.svg"/><Relationship Id="rId5" Type="http://schemas.openxmlformats.org/officeDocument/2006/relationships/image" Target="../media/image5.svg"/><Relationship Id="rId15" Type="http://schemas.openxmlformats.org/officeDocument/2006/relationships/image" Target="../media/image58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4.svg"/><Relationship Id="rId14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90A2"/>
            </a:gs>
            <a:gs pos="0">
              <a:schemeClr val="accent2">
                <a:satMod val="103000"/>
                <a:tint val="94000"/>
                <a:alpha val="0"/>
                <a:lumMod val="0"/>
              </a:schemeClr>
            </a:gs>
            <a:gs pos="100000">
              <a:srgbClr val="0090A2">
                <a:lumMod val="0"/>
              </a:srgbClr>
            </a:gs>
            <a:gs pos="3000">
              <a:srgbClr val="056C7F">
                <a:alpha val="61000"/>
                <a:lumMod val="0"/>
                <a:lumOff val="100000"/>
              </a:srgbClr>
            </a:gs>
            <a:gs pos="100000">
              <a:srgbClr val="0090A2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0B9BFFC-606B-7F4E-9AB7-F751C1CBD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89" y="63060"/>
            <a:ext cx="11424745" cy="6642187"/>
          </a:xfrm>
          <a:prstGeom prst="rect">
            <a:avLst/>
          </a:prstGeom>
        </p:spPr>
      </p:pic>
      <p:sp>
        <p:nvSpPr>
          <p:cNvPr id="14" name="object 3" descr="People with documents">
            <a:extLst>
              <a:ext uri="{FF2B5EF4-FFF2-40B4-BE49-F238E27FC236}">
                <a16:creationId xmlns:a16="http://schemas.microsoft.com/office/drawing/2014/main" id="{070F1A57-A5B5-2745-9C00-8DFF6C669207}"/>
              </a:ext>
            </a:extLst>
          </p:cNvPr>
          <p:cNvSpPr/>
          <p:nvPr/>
        </p:nvSpPr>
        <p:spPr>
          <a:xfrm>
            <a:off x="0" y="10516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atMod val="103000"/>
                  <a:tint val="94000"/>
                  <a:alpha val="0"/>
                  <a:lumMod val="35000"/>
                </a:schemeClr>
              </a:gs>
              <a:gs pos="100000">
                <a:schemeClr val="accent2">
                  <a:satMod val="110000"/>
                  <a:shade val="100000"/>
                  <a:alpha val="6000"/>
                  <a:lumMod val="89000"/>
                </a:schemeClr>
              </a:gs>
              <a:gs pos="100000">
                <a:srgbClr val="056C7F">
                  <a:alpha val="61000"/>
                  <a:lumMod val="0"/>
                  <a:lumOff val="100000"/>
                </a:srgbClr>
              </a:gs>
              <a:gs pos="100000">
                <a:srgbClr val="0090A2"/>
              </a:gs>
              <a:gs pos="100000">
                <a:srgbClr val="018D9F"/>
              </a:gs>
              <a:gs pos="99000">
                <a:srgbClr val="0090A2"/>
              </a:gs>
            </a:gsLst>
            <a:path path="rect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rgbClr val="00B0F0"/>
                </a:solidFill>
                <a:latin typeface="Gill Sans MT" panose="020B0502020104020203" pitchFamily="34" charset="0"/>
              </a:rPr>
              <a:t>  	DDS</a:t>
            </a:r>
            <a: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  <a:t>ANALYTIC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TALENT MANAGEMENT SOLUTION</a:t>
            </a:r>
            <a:endParaRPr lang="en-US" sz="35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rgbClr val="0DB1F0">
              <a:alpha val="28000"/>
            </a:srgb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Kris Ghimire 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503136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5" name="Graphic 14" descr="Target Audience">
            <a:extLst>
              <a:ext uri="{FF2B5EF4-FFF2-40B4-BE49-F238E27FC236}">
                <a16:creationId xmlns:a16="http://schemas.microsoft.com/office/drawing/2014/main" id="{1EAEC6AD-A32D-264C-92E1-C12896EE7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2145" y="2615342"/>
            <a:ext cx="893417" cy="8934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C9AF6-E710-AF4E-A360-DD9F494520E4}"/>
              </a:ext>
            </a:extLst>
          </p:cNvPr>
          <p:cNvSpPr/>
          <p:nvPr/>
        </p:nvSpPr>
        <p:spPr>
          <a:xfrm>
            <a:off x="2118732" y="2615342"/>
            <a:ext cx="7906214" cy="1521225"/>
          </a:xfrm>
          <a:prstGeom prst="roundRect">
            <a:avLst/>
          </a:prstGeom>
          <a:noFill/>
          <a:ln w="9525" cap="flat" cmpd="sng" algn="ctr">
            <a:solidFill>
              <a:srgbClr val="F25E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alk">
            <a:extLst>
              <a:ext uri="{FF2B5EF4-FFF2-40B4-BE49-F238E27FC236}">
                <a16:creationId xmlns:a16="http://schemas.microsoft.com/office/drawing/2014/main" id="{0ACA49A9-1AE5-D440-BB52-9C5A4891829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593" y="481343"/>
            <a:ext cx="479915" cy="479915"/>
          </a:xfrm>
          <a:prstGeom prst="rect">
            <a:avLst/>
          </a:prstGeom>
        </p:spPr>
      </p:pic>
      <p:pic>
        <p:nvPicPr>
          <p:cNvPr id="11" name="Graphic 10" descr="Building">
            <a:extLst>
              <a:ext uri="{FF2B5EF4-FFF2-40B4-BE49-F238E27FC236}">
                <a16:creationId xmlns:a16="http://schemas.microsoft.com/office/drawing/2014/main" id="{21EC449D-FA50-8B46-A9E1-244A897E3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13" y="61256"/>
            <a:ext cx="914400" cy="914400"/>
          </a:xfrm>
          <a:prstGeom prst="rect">
            <a:avLst/>
          </a:prstGeom>
        </p:spPr>
      </p:pic>
      <p:pic>
        <p:nvPicPr>
          <p:cNvPr id="12" name="Graphic 11" descr="Briefcase">
            <a:extLst>
              <a:ext uri="{FF2B5EF4-FFF2-40B4-BE49-F238E27FC236}">
                <a16:creationId xmlns:a16="http://schemas.microsoft.com/office/drawing/2014/main" id="{CC9FEC6A-052F-7D40-BC95-C0B64139965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156797">
            <a:off x="1243679" y="693980"/>
            <a:ext cx="189797" cy="1897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DE947-B6AD-1242-AE4C-7052EBB77013}"/>
              </a:ext>
            </a:extLst>
          </p:cNvPr>
          <p:cNvSpPr/>
          <p:nvPr/>
        </p:nvSpPr>
        <p:spPr>
          <a:xfrm flipV="1">
            <a:off x="60663" y="910782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0AF2D0-2FA5-A64D-A201-1955ADBF2C32}"/>
              </a:ext>
            </a:extLst>
          </p:cNvPr>
          <p:cNvSpPr/>
          <p:nvPr/>
        </p:nvSpPr>
        <p:spPr>
          <a:xfrm>
            <a:off x="252733" y="1083321"/>
            <a:ext cx="4933824" cy="493382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984D2E2-3256-9440-A07F-6607C8C5B2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84" y="1253142"/>
            <a:ext cx="4605219" cy="4598360"/>
          </a:xfrm>
          <a:prstGeom prst="ellipse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47" y="297762"/>
            <a:ext cx="4768612" cy="963976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    SATISFACTION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689547" y="9953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C1FC2F3-7D86-3E49-87D9-88929A65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669" y="1398129"/>
            <a:ext cx="6667500" cy="4114800"/>
          </a:xfrm>
          <a:prstGeom prst="rect">
            <a:avLst/>
          </a:prstGeom>
        </p:spPr>
      </p:pic>
      <p:sp>
        <p:nvSpPr>
          <p:cNvPr id="31" name="Pentagon 30">
            <a:extLst>
              <a:ext uri="{FF2B5EF4-FFF2-40B4-BE49-F238E27FC236}">
                <a16:creationId xmlns:a16="http://schemas.microsoft.com/office/drawing/2014/main" id="{4BA8B223-37ED-0749-A2E6-D7F6A9BE0751}"/>
              </a:ext>
            </a:extLst>
          </p:cNvPr>
          <p:cNvSpPr/>
          <p:nvPr/>
        </p:nvSpPr>
        <p:spPr>
          <a:xfrm>
            <a:off x="16891" y="2205074"/>
            <a:ext cx="4675871" cy="2663912"/>
          </a:xfrm>
          <a:prstGeom prst="homePlat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D6E38D8D-C791-5B4D-9041-C9279EA7E778}"/>
              </a:ext>
            </a:extLst>
          </p:cNvPr>
          <p:cNvSpPr/>
          <p:nvPr/>
        </p:nvSpPr>
        <p:spPr>
          <a:xfrm>
            <a:off x="230432" y="2214143"/>
            <a:ext cx="4768612" cy="2663912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1" dirty="0">
                <a:solidFill>
                  <a:schemeClr val="bg1"/>
                </a:solidFill>
              </a:rPr>
              <a:t>Happy with the company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Sales Executive- Most   Satisfied also higher in number  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1FEE5E8B-B7D9-1547-A173-FE4407FB694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920" y="2453054"/>
            <a:ext cx="392721" cy="392721"/>
          </a:xfrm>
          <a:prstGeom prst="rect">
            <a:avLst/>
          </a:prstGeom>
        </p:spPr>
      </p:pic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DEB4FB2F-25EB-004D-A190-672470F2BF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313" y="3537949"/>
            <a:ext cx="452838" cy="45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FCEFE-D7A4-5D45-A787-EBFCA38AEE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1897A1-8712-844B-9EF9-C2B92F810031}"/>
              </a:ext>
            </a:extLst>
          </p:cNvPr>
          <p:cNvSpPr/>
          <p:nvPr/>
        </p:nvSpPr>
        <p:spPr>
          <a:xfrm>
            <a:off x="0" y="5907586"/>
            <a:ext cx="12192000" cy="950413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171A4E-C016-BE4F-9227-AD608E291DA7}"/>
              </a:ext>
            </a:extLst>
          </p:cNvPr>
          <p:cNvSpPr/>
          <p:nvPr/>
        </p:nvSpPr>
        <p:spPr>
          <a:xfrm>
            <a:off x="11521440" y="6217920"/>
            <a:ext cx="359610" cy="359610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>
            <a:normAutofit/>
          </a:bodyPr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FEA56C6F-E4D4-024A-ABAE-0F03EBAFB4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6" y="1580400"/>
            <a:ext cx="5384013" cy="420344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  <a:softEdge rad="53340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38" y="632683"/>
            <a:ext cx="5137331" cy="62905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    INTERESTING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958669" y="1325792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2F87A7-C86D-9B4F-A794-8DC5A19579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410" y="1325792"/>
            <a:ext cx="6317064" cy="3898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8B9E5-7B11-0C48-870B-2387A0613A49}"/>
              </a:ext>
            </a:extLst>
          </p:cNvPr>
          <p:cNvSpPr/>
          <p:nvPr/>
        </p:nvSpPr>
        <p:spPr>
          <a:xfrm>
            <a:off x="0" y="2588966"/>
            <a:ext cx="5761822" cy="18838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  <a:p>
            <a:pPr lvl="1"/>
            <a:r>
              <a:rPr lang="en-US" dirty="0"/>
              <a:t>Majority of Employee Between 25-35 Years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Just One Employee around 60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Fairly New to the Company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1FC63-1B0E-1E4A-8A6C-E322E7A2A29D}"/>
              </a:ext>
            </a:extLst>
          </p:cNvPr>
          <p:cNvSpPr/>
          <p:nvPr/>
        </p:nvSpPr>
        <p:spPr>
          <a:xfrm>
            <a:off x="0" y="4362680"/>
            <a:ext cx="5761822" cy="4288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Sale Executive the dominating number      </a:t>
            </a:r>
          </a:p>
        </p:txBody>
      </p:sp>
      <p:pic>
        <p:nvPicPr>
          <p:cNvPr id="13" name="Graphic 12" descr="Office worker">
            <a:extLst>
              <a:ext uri="{FF2B5EF4-FFF2-40B4-BE49-F238E27FC236}">
                <a16:creationId xmlns:a16="http://schemas.microsoft.com/office/drawing/2014/main" id="{11DE61D0-2AB0-8045-A16D-1EC2E2160D6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02" y="2638386"/>
            <a:ext cx="456892" cy="456892"/>
          </a:xfrm>
          <a:prstGeom prst="rect">
            <a:avLst/>
          </a:prstGeom>
        </p:spPr>
      </p:pic>
      <p:pic>
        <p:nvPicPr>
          <p:cNvPr id="20" name="Graphic 19" descr="Office worker">
            <a:extLst>
              <a:ext uri="{FF2B5EF4-FFF2-40B4-BE49-F238E27FC236}">
                <a16:creationId xmlns:a16="http://schemas.microsoft.com/office/drawing/2014/main" id="{3B365932-BA45-4646-B12C-FD0740724E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2" y="3135556"/>
            <a:ext cx="456892" cy="456892"/>
          </a:xfrm>
          <a:prstGeom prst="rect">
            <a:avLst/>
          </a:prstGeom>
        </p:spPr>
      </p:pic>
      <p:pic>
        <p:nvPicPr>
          <p:cNvPr id="16" name="Graphic 15" descr="Female Profile">
            <a:extLst>
              <a:ext uri="{FF2B5EF4-FFF2-40B4-BE49-F238E27FC236}">
                <a16:creationId xmlns:a16="http://schemas.microsoft.com/office/drawing/2014/main" id="{740188AD-4708-F046-A056-BF8BD9BF244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727" y="3663724"/>
            <a:ext cx="494769" cy="494769"/>
          </a:xfrm>
          <a:prstGeom prst="rect">
            <a:avLst/>
          </a:prstGeom>
        </p:spPr>
      </p:pic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BD0D1E3C-97A7-F64E-9BBF-7F5F76670B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702" y="4329991"/>
            <a:ext cx="461520" cy="46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953677-8123-464F-97BE-A9381C3DAA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975806-4901-084F-9F2D-FFB7EDA8E929}"/>
              </a:ext>
            </a:extLst>
          </p:cNvPr>
          <p:cNvSpPr/>
          <p:nvPr/>
        </p:nvSpPr>
        <p:spPr>
          <a:xfrm>
            <a:off x="-11727" y="5898517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62FFD3-EAE5-0C45-82A3-7A9AA754B56C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663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1200" y="-3355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-54394" y="243481"/>
            <a:ext cx="6747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 Naive Bayes Attrition Classification </a:t>
            </a:r>
          </a:p>
        </p:txBody>
      </p:sp>
      <p:cxnSp>
        <p:nvCxnSpPr>
          <p:cNvPr id="12" name="Straight Connector 11" descr="White line">
            <a:extLst>
              <a:ext uri="{FF2B5EF4-FFF2-40B4-BE49-F238E27FC236}">
                <a16:creationId xmlns:a16="http://schemas.microsoft.com/office/drawing/2014/main" id="{A510D534-4759-354D-99B6-E7C2CEBEE853}"/>
              </a:ext>
            </a:extLst>
          </p:cNvPr>
          <p:cNvCxnSpPr>
            <a:cxnSpLocks/>
          </p:cNvCxnSpPr>
          <p:nvPr/>
        </p:nvCxnSpPr>
        <p:spPr>
          <a:xfrm>
            <a:off x="2532992" y="3641280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4B6FF9-4EC7-1844-862E-5844183A7ED8}"/>
              </a:ext>
            </a:extLst>
          </p:cNvPr>
          <p:cNvSpPr txBox="1"/>
          <p:nvPr/>
        </p:nvSpPr>
        <p:spPr>
          <a:xfrm>
            <a:off x="1040519" y="3449195"/>
            <a:ext cx="1326004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No</a:t>
            </a:r>
          </a:p>
        </p:txBody>
      </p: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64B2C54F-C784-B24D-BAE6-3FD9D094382A}"/>
              </a:ext>
            </a:extLst>
          </p:cNvPr>
          <p:cNvCxnSpPr>
            <a:cxnSpLocks/>
          </p:cNvCxnSpPr>
          <p:nvPr/>
        </p:nvCxnSpPr>
        <p:spPr>
          <a:xfrm>
            <a:off x="8188635" y="3588448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63CDDA-3C25-C845-8517-12DC623BC334}"/>
              </a:ext>
            </a:extLst>
          </p:cNvPr>
          <p:cNvSpPr txBox="1"/>
          <p:nvPr/>
        </p:nvSpPr>
        <p:spPr>
          <a:xfrm>
            <a:off x="9583569" y="3377641"/>
            <a:ext cx="1403269" cy="369332"/>
          </a:xfrm>
          <a:prstGeom prst="rect">
            <a:avLst/>
          </a:prstGeom>
          <a:solidFill>
            <a:srgbClr val="FF1B3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Yes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B589FB1-6CDE-5449-9F4C-0B32ED57F8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646" y="1237704"/>
            <a:ext cx="4606909" cy="4596069"/>
          </a:xfrm>
          <a:prstGeom prst="ellipse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2D29A3-9D4B-3F46-BF3D-8BFB2D874B74}"/>
              </a:ext>
            </a:extLst>
          </p:cNvPr>
          <p:cNvSpPr/>
          <p:nvPr/>
        </p:nvSpPr>
        <p:spPr>
          <a:xfrm>
            <a:off x="4902744" y="3172196"/>
            <a:ext cx="1941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7EE"/>
                </a:solidFill>
              </a:rPr>
              <a:t>Sensitivity : 91% </a:t>
            </a:r>
          </a:p>
          <a:p>
            <a:r>
              <a:rPr lang="en-US" dirty="0">
                <a:solidFill>
                  <a:srgbClr val="0087EE"/>
                </a:solidFill>
              </a:rPr>
              <a:t>Specificity : 76%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53ECC-E41D-D149-8DBB-DA763F6E767F}"/>
              </a:ext>
            </a:extLst>
          </p:cNvPr>
          <p:cNvSpPr txBox="1"/>
          <p:nvPr/>
        </p:nvSpPr>
        <p:spPr>
          <a:xfrm>
            <a:off x="5070182" y="6159543"/>
            <a:ext cx="1858201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Accuracy = 83%</a:t>
            </a:r>
          </a:p>
        </p:txBody>
      </p:sp>
    </p:spTree>
    <p:extLst>
      <p:ext uri="{BB962C8B-B14F-4D97-AF65-F5344CB8AC3E}">
        <p14:creationId xmlns:p14="http://schemas.microsoft.com/office/powerpoint/2010/main" val="41252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0" y="-338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226843" y="243481"/>
            <a:ext cx="618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25E5A"/>
                </a:solidFill>
              </a:rPr>
              <a:t> Linear Regression Income Prediction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21069-E896-C249-A07D-8354CDEB16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004" y="1691805"/>
            <a:ext cx="4930139" cy="304260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56EC9-A693-384D-9BF0-B9A9F86B75C7}"/>
              </a:ext>
            </a:extLst>
          </p:cNvPr>
          <p:cNvSpPr txBox="1"/>
          <p:nvPr/>
        </p:nvSpPr>
        <p:spPr>
          <a:xfrm>
            <a:off x="4534716" y="5007417"/>
            <a:ext cx="3121367" cy="646331"/>
          </a:xfrm>
          <a:prstGeom prst="rect">
            <a:avLst/>
          </a:prstGeom>
          <a:solidFill>
            <a:srgbClr val="F25E5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RMSE = 1340</a:t>
            </a:r>
          </a:p>
          <a:p>
            <a:pPr algn="ctr"/>
            <a:r>
              <a:rPr lang="en-US" dirty="0"/>
              <a:t>Adjusted R-squared:  0.9184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BCAED-7A9D-3042-86EB-A905492C9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812" y="1691805"/>
            <a:ext cx="4743970" cy="30426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56751" y="-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1816649"/>
            <a:ext cx="298182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Focus on employee engagement 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1760187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2649823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2750967"/>
            <a:ext cx="3307960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Make stock option available.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3383916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3585735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Reduce over time 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02547" y="1326352"/>
            <a:ext cx="388455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962" y="568494"/>
            <a:ext cx="3505720" cy="99799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 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EE0A9BF3-3B1F-8043-9CBC-2ED4D8E1ECD2}"/>
              </a:ext>
            </a:extLst>
          </p:cNvPr>
          <p:cNvSpPr txBox="1">
            <a:spLocks/>
          </p:cNvSpPr>
          <p:nvPr/>
        </p:nvSpPr>
        <p:spPr>
          <a:xfrm>
            <a:off x="7460067" y="4229296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8" name="Picture 17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D2E3A63B-9C33-6B42-80BB-D0D032FF97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1" y="0"/>
            <a:ext cx="6244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itting at a table with a blue chair&#10;&#10;Description automatically generated">
            <a:extLst>
              <a:ext uri="{FF2B5EF4-FFF2-40B4-BE49-F238E27FC236}">
                <a16:creationId xmlns:a16="http://schemas.microsoft.com/office/drawing/2014/main" id="{F8300375-C18B-8C4C-8016-A75445E86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136" y="0"/>
            <a:ext cx="10913864" cy="6858000"/>
          </a:xfrm>
          <a:prstGeom prst="rect">
            <a:avLst/>
          </a:prstGeo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6BC9FF7D-D9D7-2649-BB9C-C33D2B3CF67D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>
              <a:alpha val="78000"/>
            </a:schemeClr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Kris Ghimire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kghimire@gmail.com</a:t>
            </a:r>
            <a:endParaRPr lang="en-US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868143" y="2758268"/>
            <a:ext cx="4766212" cy="45719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Graphic 7" descr="Person icon">
            <a:extLst>
              <a:ext uri="{FF2B5EF4-FFF2-40B4-BE49-F238E27FC236}">
                <a16:creationId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9" name="Graphic 8" descr="Mail icon">
            <a:extLst>
              <a:ext uri="{FF2B5EF4-FFF2-40B4-BE49-F238E27FC236}">
                <a16:creationId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0" name="Graphic 9" descr="Phone icon">
            <a:extLst>
              <a:ext uri="{FF2B5EF4-FFF2-40B4-BE49-F238E27FC236}">
                <a16:creationId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4" name="Graphic 3" descr="Thumbs up sign">
            <a:extLst>
              <a:ext uri="{FF2B5EF4-FFF2-40B4-BE49-F238E27FC236}">
                <a16:creationId xmlns:a16="http://schemas.microsoft.com/office/drawing/2014/main" id="{76B3C84E-9C01-354A-B46A-DA22E0721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8648" y="17856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0705-4FC3-214B-B47E-0AF87CA0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73815"/>
            <a:ext cx="10515600" cy="1325563"/>
          </a:xfrm>
        </p:spPr>
        <p:txBody>
          <a:bodyPr/>
          <a:lstStyle/>
          <a:p>
            <a:r>
              <a:rPr lang="en-US" dirty="0"/>
              <a:t>GitHub Link: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2441C-7E55-704E-B444-B2BB778B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F6A6E-8905-1045-8319-3AA08A6D0AC8}"/>
              </a:ext>
            </a:extLst>
          </p:cNvPr>
          <p:cNvSpPr/>
          <p:nvPr/>
        </p:nvSpPr>
        <p:spPr>
          <a:xfrm>
            <a:off x="3278529" y="3244334"/>
            <a:ext cx="563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https://github.com/krisGTech/DDS_FINAL_PROJECT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5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uilding, clock, wooden, window&#10;&#10;Description automatically generated">
            <a:extLst>
              <a:ext uri="{FF2B5EF4-FFF2-40B4-BE49-F238E27FC236}">
                <a16:creationId xmlns:a16="http://schemas.microsoft.com/office/drawing/2014/main" id="{B4C178EA-E0EA-2240-95FE-2739CBCFB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3" y="75341"/>
            <a:ext cx="6554408" cy="6686704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838482"/>
            <a:ext cx="4010660" cy="5235102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3447155" y="1069147"/>
            <a:ext cx="8632875" cy="47765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81" y="898276"/>
            <a:ext cx="5165558" cy="833856"/>
          </a:xfrm>
        </p:spPr>
        <p:txBody>
          <a:bodyPr/>
          <a:lstStyle/>
          <a:p>
            <a:r>
              <a:rPr lang="en-US" cap="small" dirty="0">
                <a:solidFill>
                  <a:schemeClr val="bg1"/>
                </a:solidFill>
              </a:rPr>
              <a:t>leverage data science</a:t>
            </a:r>
            <a:endParaRPr lang="en-US" cap="small" dirty="0">
              <a:latin typeface="Gill Sans MT" panose="020B0502020104020203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9" descr="Beige rectangle">
            <a:extLst>
              <a:ext uri="{FF2B5EF4-FFF2-40B4-BE49-F238E27FC236}">
                <a16:creationId xmlns:a16="http://schemas.microsoft.com/office/drawing/2014/main" id="{97813392-093E-EE40-9333-83BB3FE9B131}"/>
              </a:ext>
            </a:extLst>
          </p:cNvPr>
          <p:cNvSpPr/>
          <p:nvPr/>
        </p:nvSpPr>
        <p:spPr>
          <a:xfrm flipV="1">
            <a:off x="5560580" y="1510088"/>
            <a:ext cx="4596939" cy="7956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8E7B5E-39F1-414C-AE7E-4F026FC2CB85}"/>
              </a:ext>
            </a:extLst>
          </p:cNvPr>
          <p:cNvSpPr/>
          <p:nvPr/>
        </p:nvSpPr>
        <p:spPr>
          <a:xfrm>
            <a:off x="3660873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 dirty="0"/>
              <a:t>identify factors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39A91F-A886-1A44-8F95-0FE4A49C6C93}"/>
              </a:ext>
            </a:extLst>
          </p:cNvPr>
          <p:cNvSpPr/>
          <p:nvPr/>
        </p:nvSpPr>
        <p:spPr>
          <a:xfrm>
            <a:off x="9479021" y="1963339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TREND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938B33-2338-A643-A03F-C9F74C5B39FD}"/>
              </a:ext>
            </a:extLst>
          </p:cNvPr>
          <p:cNvSpPr/>
          <p:nvPr/>
        </p:nvSpPr>
        <p:spPr>
          <a:xfrm>
            <a:off x="6572796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TURNOVER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819C08-52B0-7845-BB11-D6F8AE5B5623}"/>
              </a:ext>
            </a:extLst>
          </p:cNvPr>
          <p:cNvSpPr/>
          <p:nvPr/>
        </p:nvSpPr>
        <p:spPr>
          <a:xfrm>
            <a:off x="5027665" y="3974246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1" name="Graphic 10" descr="Chevron arrows">
            <a:extLst>
              <a:ext uri="{FF2B5EF4-FFF2-40B4-BE49-F238E27FC236}">
                <a16:creationId xmlns:a16="http://schemas.microsoft.com/office/drawing/2014/main" id="{56D0BEEB-84B2-B747-8A9A-26F8D69E9C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1748" y="2119901"/>
            <a:ext cx="365464" cy="36546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E99717-1BE1-DA4E-8491-6BAA230EAEB2}"/>
              </a:ext>
            </a:extLst>
          </p:cNvPr>
          <p:cNvSpPr/>
          <p:nvPr/>
        </p:nvSpPr>
        <p:spPr>
          <a:xfrm>
            <a:off x="8164668" y="401931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220B65-F478-7544-8790-CE138A3D2C60}"/>
              </a:ext>
            </a:extLst>
          </p:cNvPr>
          <p:cNvSpPr/>
          <p:nvPr/>
        </p:nvSpPr>
        <p:spPr>
          <a:xfrm>
            <a:off x="6570453" y="285503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</a:p>
        </p:txBody>
      </p:sp>
      <p:pic>
        <p:nvPicPr>
          <p:cNvPr id="26" name="Graphic 25" descr="Chevron arrows">
            <a:extLst>
              <a:ext uri="{FF2B5EF4-FFF2-40B4-BE49-F238E27FC236}">
                <a16:creationId xmlns:a16="http://schemas.microsoft.com/office/drawing/2014/main" id="{7E055AEB-9F66-0343-A76D-DA18E16980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7351" y="2131624"/>
            <a:ext cx="365464" cy="36546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52487E-600F-024A-B158-C31FE97B2C32}"/>
              </a:ext>
            </a:extLst>
          </p:cNvPr>
          <p:cNvCxnSpPr/>
          <p:nvPr/>
        </p:nvCxnSpPr>
        <p:spPr>
          <a:xfrm>
            <a:off x="6135258" y="3748938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3C28FC-3018-B343-88A8-4C5FD2572C15}"/>
              </a:ext>
            </a:extLst>
          </p:cNvPr>
          <p:cNvCxnSpPr/>
          <p:nvPr/>
        </p:nvCxnSpPr>
        <p:spPr>
          <a:xfrm>
            <a:off x="9298141" y="3760660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2B893B-8DED-A540-9632-DA6F8D38A704}"/>
              </a:ext>
            </a:extLst>
          </p:cNvPr>
          <p:cNvCxnSpPr/>
          <p:nvPr/>
        </p:nvCxnSpPr>
        <p:spPr>
          <a:xfrm>
            <a:off x="6123708" y="3746201"/>
            <a:ext cx="3188501" cy="1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EEA8DB-94B3-E74C-8FB9-C9FD13875C2A}"/>
              </a:ext>
            </a:extLst>
          </p:cNvPr>
          <p:cNvCxnSpPr/>
          <p:nvPr/>
        </p:nvCxnSpPr>
        <p:spPr>
          <a:xfrm>
            <a:off x="7706145" y="3557542"/>
            <a:ext cx="0" cy="2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Lightbulb and gear">
            <a:extLst>
              <a:ext uri="{FF2B5EF4-FFF2-40B4-BE49-F238E27FC236}">
                <a16:creationId xmlns:a16="http://schemas.microsoft.com/office/drawing/2014/main" id="{9B97EC54-331F-DF4A-AE85-AA8D79B20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7954" y="1085711"/>
            <a:ext cx="636716" cy="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7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C9DA77-395D-BE4B-8CDD-6D12E15A0FA4}"/>
              </a:ext>
            </a:extLst>
          </p:cNvPr>
          <p:cNvSpPr/>
          <p:nvPr/>
        </p:nvSpPr>
        <p:spPr>
          <a:xfrm>
            <a:off x="5481131" y="3337872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Over Time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8BA3171-C725-A94B-A272-5EC962C4E2B5}"/>
              </a:ext>
            </a:extLst>
          </p:cNvPr>
          <p:cNvSpPr/>
          <p:nvPr/>
        </p:nvSpPr>
        <p:spPr>
          <a:xfrm>
            <a:off x="4981073" y="4453709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Stock Option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2548D8F-AAE2-9A46-814D-90338D1B8B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23" y="3824942"/>
            <a:ext cx="3981975" cy="24574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3" name="Picture 32" descr="A lit up city at night&#10;&#10;Description automatically generated">
            <a:extLst>
              <a:ext uri="{FF2B5EF4-FFF2-40B4-BE49-F238E27FC236}">
                <a16:creationId xmlns:a16="http://schemas.microsoft.com/office/drawing/2014/main" id="{D5F67151-F03E-3C40-ABA2-2662E1919C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3" y="1917494"/>
            <a:ext cx="4067198" cy="3393400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pic>
        <p:nvPicPr>
          <p:cNvPr id="42" name="Graphic 41" descr="Walk">
            <a:extLst>
              <a:ext uri="{FF2B5EF4-FFF2-40B4-BE49-F238E27FC236}">
                <a16:creationId xmlns:a16="http://schemas.microsoft.com/office/drawing/2014/main" id="{ACDF7A54-503D-EA44-A35A-BD9C4DD37A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593" y="416795"/>
            <a:ext cx="479915" cy="479915"/>
          </a:xfrm>
          <a:prstGeom prst="rect">
            <a:avLst/>
          </a:prstGeom>
        </p:spPr>
      </p:pic>
      <p:pic>
        <p:nvPicPr>
          <p:cNvPr id="43" name="Graphic 42" descr="Building">
            <a:extLst>
              <a:ext uri="{FF2B5EF4-FFF2-40B4-BE49-F238E27FC236}">
                <a16:creationId xmlns:a16="http://schemas.microsoft.com/office/drawing/2014/main" id="{BD7C0E5D-F095-9D47-90E8-EA947D310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4939" y="28982"/>
            <a:ext cx="914400" cy="914400"/>
          </a:xfrm>
          <a:prstGeom prst="rect">
            <a:avLst/>
          </a:prstGeom>
        </p:spPr>
      </p:pic>
      <p:pic>
        <p:nvPicPr>
          <p:cNvPr id="44" name="Graphic 43" descr="Briefcase">
            <a:extLst>
              <a:ext uri="{FF2B5EF4-FFF2-40B4-BE49-F238E27FC236}">
                <a16:creationId xmlns:a16="http://schemas.microsoft.com/office/drawing/2014/main" id="{DDB2EC6B-A254-E24E-BA67-8D7D7F66829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243679" y="629432"/>
            <a:ext cx="189797" cy="18979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728DD66-D9A8-CF47-BA58-C6C8390BB2EB}"/>
              </a:ext>
            </a:extLst>
          </p:cNvPr>
          <p:cNvSpPr/>
          <p:nvPr/>
        </p:nvSpPr>
        <p:spPr>
          <a:xfrm flipV="1">
            <a:off x="60663" y="867750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C058E7-008E-8540-83D4-E8B5F80E21AE}"/>
              </a:ext>
            </a:extLst>
          </p:cNvPr>
          <p:cNvSpPr/>
          <p:nvPr/>
        </p:nvSpPr>
        <p:spPr>
          <a:xfrm>
            <a:off x="4515857" y="1362840"/>
            <a:ext cx="4461245" cy="487070"/>
          </a:xfrm>
          <a:prstGeom prst="roundRect">
            <a:avLst/>
          </a:prstGeom>
          <a:gradFill flip="none" rotWithShape="1"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Marital Status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CAA5605-F0D6-B44B-A565-D485E34D6AEA}"/>
              </a:ext>
            </a:extLst>
          </p:cNvPr>
          <p:cNvSpPr/>
          <p:nvPr/>
        </p:nvSpPr>
        <p:spPr>
          <a:xfrm>
            <a:off x="5022192" y="2262760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</a:t>
            </a:r>
            <a:r>
              <a:rPr lang="en-US" sz="2200" dirty="0"/>
              <a:t>Income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B334023-7A77-B643-949E-A1886DCC76F6}"/>
              </a:ext>
            </a:extLst>
          </p:cNvPr>
          <p:cNvSpPr/>
          <p:nvPr/>
        </p:nvSpPr>
        <p:spPr>
          <a:xfrm>
            <a:off x="4564233" y="5356534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Job Involvement</a:t>
            </a:r>
            <a:r>
              <a:rPr lang="en-US" dirty="0"/>
              <a:t> </a:t>
            </a: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BCC3162A-2A3E-4641-A425-E2BD3A5AD010}"/>
              </a:ext>
            </a:extLst>
          </p:cNvPr>
          <p:cNvSpPr/>
          <p:nvPr/>
        </p:nvSpPr>
        <p:spPr>
          <a:xfrm rot="5400000">
            <a:off x="8756443" y="-84897"/>
            <a:ext cx="3350658" cy="3520458"/>
          </a:xfrm>
          <a:prstGeom prst="diagStripe">
            <a:avLst>
              <a:gd name="adj" fmla="val 57308"/>
            </a:avLst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11B4B7"/>
              </a:highlight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DEF598B-7DC0-AC45-9D00-7B69D504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12" y="-55900"/>
            <a:ext cx="4740623" cy="1044024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ATTRITION FACTORS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A518A6D-BC79-7A45-8EA0-DCED570E495E}"/>
              </a:ext>
            </a:extLst>
          </p:cNvPr>
          <p:cNvSpPr txBox="1">
            <a:spLocks/>
          </p:cNvSpPr>
          <p:nvPr/>
        </p:nvSpPr>
        <p:spPr>
          <a:xfrm rot="2655282">
            <a:off x="9115208" y="1072342"/>
            <a:ext cx="3473975" cy="725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25E5A"/>
                </a:solidFill>
              </a:rPr>
              <a:t>EMPLOYEE RETENTION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987E461-C256-BC47-A0D9-A94B53CDEC76}"/>
              </a:ext>
            </a:extLst>
          </p:cNvPr>
          <p:cNvSpPr/>
          <p:nvPr/>
        </p:nvSpPr>
        <p:spPr>
          <a:xfrm>
            <a:off x="33453" y="1589780"/>
            <a:ext cx="4628513" cy="3990097"/>
          </a:xfrm>
          <a:prstGeom prst="hexagon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01C5A424-5931-1C4B-A3BA-5DED82EE1E8E}"/>
              </a:ext>
            </a:extLst>
          </p:cNvPr>
          <p:cNvSpPr/>
          <p:nvPr/>
        </p:nvSpPr>
        <p:spPr>
          <a:xfrm>
            <a:off x="85494" y="1487353"/>
            <a:ext cx="4859437" cy="4189169"/>
          </a:xfrm>
          <a:prstGeom prst="hexagon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686562C-B832-414E-9D1C-117E4F943BD5}"/>
              </a:ext>
            </a:extLst>
          </p:cNvPr>
          <p:cNvSpPr/>
          <p:nvPr/>
        </p:nvSpPr>
        <p:spPr>
          <a:xfrm>
            <a:off x="4055714" y="1286482"/>
            <a:ext cx="664196" cy="664196"/>
          </a:xfrm>
          <a:prstGeom prst="ellipse">
            <a:avLst/>
          </a:prstGeom>
          <a:solidFill>
            <a:srgbClr val="14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C624C8-D199-A440-ABBE-2873733476C2}"/>
              </a:ext>
            </a:extLst>
          </p:cNvPr>
          <p:cNvSpPr/>
          <p:nvPr/>
        </p:nvSpPr>
        <p:spPr>
          <a:xfrm flipH="1">
            <a:off x="4515857" y="2179015"/>
            <a:ext cx="664196" cy="664196"/>
          </a:xfrm>
          <a:prstGeom prst="ellipse">
            <a:avLst/>
          </a:prstGeom>
          <a:solidFill>
            <a:srgbClr val="0B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B429C2-B718-B34B-AD27-D42B26A647D1}"/>
              </a:ext>
            </a:extLst>
          </p:cNvPr>
          <p:cNvSpPr/>
          <p:nvPr/>
        </p:nvSpPr>
        <p:spPr>
          <a:xfrm>
            <a:off x="4992224" y="3250300"/>
            <a:ext cx="664196" cy="664196"/>
          </a:xfrm>
          <a:prstGeom prst="ellipse">
            <a:avLst/>
          </a:prstGeom>
          <a:solidFill>
            <a:srgbClr val="0BB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7A6799-4358-7D45-8CBF-B126E70DD7F3}"/>
              </a:ext>
            </a:extLst>
          </p:cNvPr>
          <p:cNvSpPr/>
          <p:nvPr/>
        </p:nvSpPr>
        <p:spPr>
          <a:xfrm>
            <a:off x="4508478" y="4342844"/>
            <a:ext cx="664196" cy="664196"/>
          </a:xfrm>
          <a:prstGeom prst="ellipse">
            <a:avLst/>
          </a:prstGeom>
          <a:solidFill>
            <a:srgbClr val="00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42DAFC-6AE8-5840-B6F4-29F6D3B271CE}"/>
              </a:ext>
            </a:extLst>
          </p:cNvPr>
          <p:cNvSpPr/>
          <p:nvPr/>
        </p:nvSpPr>
        <p:spPr>
          <a:xfrm>
            <a:off x="4083028" y="5236306"/>
            <a:ext cx="664196" cy="664196"/>
          </a:xfrm>
          <a:prstGeom prst="ellipse">
            <a:avLst/>
          </a:prstGeom>
          <a:solidFill>
            <a:srgbClr val="14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51B46-5D64-5148-BD05-9AA926C404D6}"/>
              </a:ext>
            </a:extLst>
          </p:cNvPr>
          <p:cNvSpPr/>
          <p:nvPr/>
        </p:nvSpPr>
        <p:spPr>
          <a:xfrm>
            <a:off x="1371839" y="910782"/>
            <a:ext cx="3767382" cy="77342"/>
          </a:xfrm>
          <a:prstGeom prst="rect">
            <a:avLst/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8" grpId="0" animBg="1"/>
      <p:bldP spid="32" grpId="0" animBg="1"/>
      <p:bldP spid="37" grpId="0" animBg="1"/>
      <p:bldP spid="10" grpId="0" animBg="1"/>
      <p:bldP spid="50" grpId="0"/>
      <p:bldP spid="49" grpId="0" animBg="1"/>
      <p:bldP spid="46" grpId="0" animBg="1"/>
      <p:bldP spid="41" grpId="0" animBg="1"/>
      <p:bldP spid="48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14411E5-9018-5D4E-A460-E16312D55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2C5D4C-6456-C649-BBAB-9DD1AF9D6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786" y="1618581"/>
            <a:ext cx="4177197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BEF50-32C6-0940-9EA2-215C4D3A3D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8581"/>
            <a:ext cx="4093220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5C18AB-4A3E-EA45-A090-21A27F7FE7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20" y="1618581"/>
            <a:ext cx="4096897" cy="25283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F71DD7C-1E17-3A45-8CED-2A66D0B002CC}"/>
              </a:ext>
            </a:extLst>
          </p:cNvPr>
          <p:cNvSpPr/>
          <p:nvPr/>
        </p:nvSpPr>
        <p:spPr>
          <a:xfrm>
            <a:off x="-3" y="5034709"/>
            <a:ext cx="2821261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             </a:t>
            </a:r>
            <a:r>
              <a:rPr lang="en-US" dirty="0"/>
              <a:t>MARITAL STATUS</a:t>
            </a:r>
          </a:p>
        </p:txBody>
      </p:sp>
      <p:pic>
        <p:nvPicPr>
          <p:cNvPr id="23" name="Graphic 22" descr="Wedding rings">
            <a:extLst>
              <a:ext uri="{FF2B5EF4-FFF2-40B4-BE49-F238E27FC236}">
                <a16:creationId xmlns:a16="http://schemas.microsoft.com/office/drawing/2014/main" id="{0BCF0E0D-DFBD-7047-92FB-87734CF43EF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9489" y="5202416"/>
            <a:ext cx="359966" cy="359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7A77CD-BBF6-B644-9138-B4F1A3C4878B}"/>
              </a:ext>
            </a:extLst>
          </p:cNvPr>
          <p:cNvSpPr txBox="1"/>
          <p:nvPr/>
        </p:nvSpPr>
        <p:spPr>
          <a:xfrm>
            <a:off x="4093220" y="4648887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attrition among single employee</a:t>
            </a:r>
          </a:p>
        </p:txBody>
      </p:sp>
    </p:spTree>
    <p:extLst>
      <p:ext uri="{BB962C8B-B14F-4D97-AF65-F5344CB8AC3E}">
        <p14:creationId xmlns:p14="http://schemas.microsoft.com/office/powerpoint/2010/main" val="14899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DF0966-8824-F847-825C-45938375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F4BE423-9FB2-FB40-97C9-7285C2855603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832413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" y="5117450"/>
            <a:ext cx="529708" cy="529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90A67-9042-1542-AC63-65431E930D5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660" y="1658244"/>
            <a:ext cx="4678616" cy="30698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F6B7B-8FCF-B545-A754-91FD5E25912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428" y="1695018"/>
            <a:ext cx="4507321" cy="29650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91836F-FC7C-DA48-9435-E68F28E994C2}"/>
              </a:ext>
            </a:extLst>
          </p:cNvPr>
          <p:cNvSpPr txBox="1"/>
          <p:nvPr/>
        </p:nvSpPr>
        <p:spPr>
          <a:xfrm>
            <a:off x="4462882" y="5352355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Hopper – Low wage employee </a:t>
            </a:r>
          </a:p>
        </p:txBody>
      </p:sp>
    </p:spTree>
    <p:extLst>
      <p:ext uri="{BB962C8B-B14F-4D97-AF65-F5344CB8AC3E}">
        <p14:creationId xmlns:p14="http://schemas.microsoft.com/office/powerpoint/2010/main" val="40825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669D4B-3A20-6349-A99E-B47B859DC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1666" y="1886118"/>
            <a:ext cx="3154775" cy="3138761"/>
          </a:xfrm>
          <a:prstGeom prst="ellipse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76642B0-09C7-E042-BF4E-7D10BEFEF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09" y="1911861"/>
            <a:ext cx="3107214" cy="313876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DA3623-D751-E545-9CE2-F69F31E9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9EE62C-5655-A54A-AF28-829BDE362168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B5FBF-344A-0943-94FC-DBFED236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E41F468-C170-574F-AD89-110977D4DE13}"/>
              </a:ext>
            </a:extLst>
          </p:cNvPr>
          <p:cNvSpPr txBox="1">
            <a:spLocks/>
          </p:cNvSpPr>
          <p:nvPr/>
        </p:nvSpPr>
        <p:spPr>
          <a:xfrm>
            <a:off x="1197253" y="683949"/>
            <a:ext cx="2727021" cy="61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F25E5A"/>
                </a:solidFill>
              </a:rPr>
              <a:t>ATTRITION</a:t>
            </a:r>
            <a:endParaRPr lang="en-US" dirty="0">
              <a:solidFill>
                <a:srgbClr val="F25E5A"/>
              </a:solidFill>
            </a:endParaRPr>
          </a:p>
        </p:txBody>
      </p:sp>
      <p:pic>
        <p:nvPicPr>
          <p:cNvPr id="7" name="Graphic 6" descr="Walk">
            <a:extLst>
              <a:ext uri="{FF2B5EF4-FFF2-40B4-BE49-F238E27FC236}">
                <a16:creationId xmlns:a16="http://schemas.microsoft.com/office/drawing/2014/main" id="{A37FFF6B-D5AB-F34D-A8D7-8DE420762F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8" name="Graphic 7" descr="Building">
            <a:extLst>
              <a:ext uri="{FF2B5EF4-FFF2-40B4-BE49-F238E27FC236}">
                <a16:creationId xmlns:a16="http://schemas.microsoft.com/office/drawing/2014/main" id="{8C30AD77-C079-5F4E-8AAB-8609E5196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9" name="Graphic 8" descr="Briefcase">
            <a:extLst>
              <a:ext uri="{FF2B5EF4-FFF2-40B4-BE49-F238E27FC236}">
                <a16:creationId xmlns:a16="http://schemas.microsoft.com/office/drawing/2014/main" id="{2909ECF5-0F10-7245-8EC7-30BBF605419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CDD90A-2513-C544-BA76-FE3396128030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41D0C57-1049-0B4E-AAD9-60C5D51848F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531" y="2610231"/>
            <a:ext cx="1773887" cy="177388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56E246-77C7-5947-B659-FD3C7797F89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0206" y="2556013"/>
            <a:ext cx="1856660" cy="182472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D21C8E-A2C1-B24A-8D7B-AEBD262D8762}"/>
              </a:ext>
            </a:extLst>
          </p:cNvPr>
          <p:cNvSpPr/>
          <p:nvPr/>
        </p:nvSpPr>
        <p:spPr>
          <a:xfrm>
            <a:off x="5147620" y="1471962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E50B5A-9460-8D43-9167-C65182F1F06E}"/>
              </a:ext>
            </a:extLst>
          </p:cNvPr>
          <p:cNvSpPr/>
          <p:nvPr/>
        </p:nvSpPr>
        <p:spPr>
          <a:xfrm>
            <a:off x="9395824" y="1471018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</a:p>
        </p:txBody>
      </p:sp>
      <p:pic>
        <p:nvPicPr>
          <p:cNvPr id="24" name="Graphic 23" descr="Worried face with no fill">
            <a:extLst>
              <a:ext uri="{FF2B5EF4-FFF2-40B4-BE49-F238E27FC236}">
                <a16:creationId xmlns:a16="http://schemas.microsoft.com/office/drawing/2014/main" id="{3C031725-03CB-2249-9A9F-29C20B250BA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920" y="2623408"/>
            <a:ext cx="406943" cy="406943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643BE27-B450-9A48-BB8A-DABC93E83925}"/>
              </a:ext>
            </a:extLst>
          </p:cNvPr>
          <p:cNvSpPr txBox="1">
            <a:spLocks/>
          </p:cNvSpPr>
          <p:nvPr/>
        </p:nvSpPr>
        <p:spPr>
          <a:xfrm>
            <a:off x="707111" y="2645871"/>
            <a:ext cx="3260453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Reduction in performance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09F51FD-F858-D74B-8E8D-7DB7CC41B711}"/>
              </a:ext>
            </a:extLst>
          </p:cNvPr>
          <p:cNvSpPr txBox="1">
            <a:spLocks/>
          </p:cNvSpPr>
          <p:nvPr/>
        </p:nvSpPr>
        <p:spPr>
          <a:xfrm>
            <a:off x="725698" y="3277770"/>
            <a:ext cx="2845479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Health</a:t>
            </a:r>
            <a:r>
              <a:rPr lang="en-US" sz="2400" dirty="0">
                <a:solidFill>
                  <a:srgbClr val="058AF3"/>
                </a:solidFill>
              </a:rPr>
              <a:t> and Stress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A7F90C-E488-5447-BA2A-0F1C9B3DE966}"/>
              </a:ext>
            </a:extLst>
          </p:cNvPr>
          <p:cNvSpPr txBox="1">
            <a:spLocks/>
          </p:cNvSpPr>
          <p:nvPr/>
        </p:nvSpPr>
        <p:spPr>
          <a:xfrm>
            <a:off x="703406" y="3924544"/>
            <a:ext cx="1955661" cy="57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>
                <a:solidFill>
                  <a:srgbClr val="058AF3"/>
                </a:solidFill>
              </a:rPr>
              <a:t>Turnover</a:t>
            </a:r>
            <a:r>
              <a:rPr lang="en-US" sz="2000" dirty="0">
                <a:solidFill>
                  <a:srgbClr val="058AF3"/>
                </a:solidFill>
              </a:rPr>
              <a:t> </a:t>
            </a:r>
          </a:p>
        </p:txBody>
      </p:sp>
      <p:pic>
        <p:nvPicPr>
          <p:cNvPr id="29" name="Graphic 28" descr="Arrow Straight">
            <a:extLst>
              <a:ext uri="{FF2B5EF4-FFF2-40B4-BE49-F238E27FC236}">
                <a16:creationId xmlns:a16="http://schemas.microsoft.com/office/drawing/2014/main" id="{C6D1FEEF-C485-E143-9D21-E3F4B0F67B6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585483" y="3311384"/>
            <a:ext cx="284956" cy="284956"/>
          </a:xfrm>
          <a:prstGeom prst="rect">
            <a:avLst/>
          </a:prstGeom>
        </p:spPr>
      </p:pic>
      <p:pic>
        <p:nvPicPr>
          <p:cNvPr id="30" name="Graphic 29" descr="Arrow Straight">
            <a:extLst>
              <a:ext uri="{FF2B5EF4-FFF2-40B4-BE49-F238E27FC236}">
                <a16:creationId xmlns:a16="http://schemas.microsoft.com/office/drawing/2014/main" id="{5FF2128F-C7D9-8947-BB3D-7D46CEA333D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3135394" y="3352274"/>
            <a:ext cx="284956" cy="284956"/>
          </a:xfrm>
          <a:prstGeom prst="rect">
            <a:avLst/>
          </a:prstGeom>
        </p:spPr>
      </p:pic>
      <p:pic>
        <p:nvPicPr>
          <p:cNvPr id="31" name="Graphic 30" descr="Worried face with no fill">
            <a:extLst>
              <a:ext uri="{FF2B5EF4-FFF2-40B4-BE49-F238E27FC236}">
                <a16:creationId xmlns:a16="http://schemas.microsoft.com/office/drawing/2014/main" id="{2CA1F4F6-B893-534E-87AD-71D711903F3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354" y="3244156"/>
            <a:ext cx="406943" cy="406943"/>
          </a:xfrm>
          <a:prstGeom prst="rect">
            <a:avLst/>
          </a:prstGeom>
        </p:spPr>
      </p:pic>
      <p:pic>
        <p:nvPicPr>
          <p:cNvPr id="32" name="Graphic 31" descr="Arrow Straight">
            <a:extLst>
              <a:ext uri="{FF2B5EF4-FFF2-40B4-BE49-F238E27FC236}">
                <a16:creationId xmlns:a16="http://schemas.microsoft.com/office/drawing/2014/main" id="{D0BBC20C-DD00-4F46-B1A6-072D99C8FEA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2507207" y="4039929"/>
            <a:ext cx="284956" cy="284956"/>
          </a:xfrm>
          <a:prstGeom prst="rect">
            <a:avLst/>
          </a:prstGeom>
        </p:spPr>
      </p:pic>
      <p:pic>
        <p:nvPicPr>
          <p:cNvPr id="33" name="Graphic 32" descr="Worried face with no fill">
            <a:extLst>
              <a:ext uri="{FF2B5EF4-FFF2-40B4-BE49-F238E27FC236}">
                <a16:creationId xmlns:a16="http://schemas.microsoft.com/office/drawing/2014/main" id="{C87137E1-3396-444E-BE98-E350D4C097B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788" y="3942962"/>
            <a:ext cx="406943" cy="406943"/>
          </a:xfrm>
          <a:prstGeom prst="rect">
            <a:avLst/>
          </a:prstGeom>
        </p:spPr>
      </p:pic>
      <p:sp>
        <p:nvSpPr>
          <p:cNvPr id="34" name="Snip Single Corner Rectangle 33">
            <a:extLst>
              <a:ext uri="{FF2B5EF4-FFF2-40B4-BE49-F238E27FC236}">
                <a16:creationId xmlns:a16="http://schemas.microsoft.com/office/drawing/2014/main" id="{38D4927A-F48A-0448-93EF-0793C49C9920}"/>
              </a:ext>
            </a:extLst>
          </p:cNvPr>
          <p:cNvSpPr/>
          <p:nvPr/>
        </p:nvSpPr>
        <p:spPr>
          <a:xfrm>
            <a:off x="0" y="4939955"/>
            <a:ext cx="2833141" cy="694761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sz="2400" dirty="0">
                <a:solidFill>
                  <a:schemeClr val="bg1"/>
                </a:solidFill>
              </a:rPr>
              <a:t>OVERTIME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Graphic 35" descr="Clock">
            <a:extLst>
              <a:ext uri="{FF2B5EF4-FFF2-40B4-BE49-F238E27FC236}">
                <a16:creationId xmlns:a16="http://schemas.microsoft.com/office/drawing/2014/main" id="{F9CED996-5B3F-0D4A-B294-24402C4AFD2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577" y="5017946"/>
            <a:ext cx="554920" cy="554920"/>
          </a:xfrm>
          <a:prstGeom prst="rect">
            <a:avLst/>
          </a:prstGeom>
        </p:spPr>
      </p:pic>
      <p:sp>
        <p:nvSpPr>
          <p:cNvPr id="37" name="object 27" descr="Beige rectangle">
            <a:extLst>
              <a:ext uri="{FF2B5EF4-FFF2-40B4-BE49-F238E27FC236}">
                <a16:creationId xmlns:a16="http://schemas.microsoft.com/office/drawing/2014/main" id="{646CE281-EE1E-D540-8E3B-6E69526EC907}"/>
              </a:ext>
            </a:extLst>
          </p:cNvPr>
          <p:cNvSpPr/>
          <p:nvPr/>
        </p:nvSpPr>
        <p:spPr>
          <a:xfrm flipV="1">
            <a:off x="1021785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8D5A56-604D-5648-AE2D-CA55549BD9D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63F61-0004-9C46-BF5A-CDB2D6764C97}"/>
              </a:ext>
            </a:extLst>
          </p:cNvPr>
          <p:cNvSpPr txBox="1"/>
          <p:nvPr/>
        </p:nvSpPr>
        <p:spPr>
          <a:xfrm>
            <a:off x="8751483" y="1122180"/>
            <a:ext cx="181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Overtime Vs Attrition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B2DE75-E33E-7347-BF5E-F3169E012F11}"/>
              </a:ext>
            </a:extLst>
          </p:cNvPr>
          <p:cNvSpPr txBox="1"/>
          <p:nvPr/>
        </p:nvSpPr>
        <p:spPr>
          <a:xfrm>
            <a:off x="4642349" y="1162800"/>
            <a:ext cx="181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Overtime Vs Attrition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CF19F33-DFA8-E540-9442-6FB58BF737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063" y="3146786"/>
            <a:ext cx="683934" cy="6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/>
      <p:bldP spid="26" grpId="0"/>
      <p:bldP spid="27" grpId="0"/>
      <p:bldP spid="16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0BEA2C3-A932-AC4D-94C5-8A04872D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A5956-8D23-C045-863C-E4EB357632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" y="1636748"/>
            <a:ext cx="4364669" cy="2693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B1EED-9D12-CE41-8B22-E64FB91AD3C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060" y="1633085"/>
            <a:ext cx="4364939" cy="2693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CB4C91-36E6-1544-BAF1-EB549BB9D22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274" y="1633085"/>
            <a:ext cx="3946854" cy="2693625"/>
          </a:xfrm>
          <a:prstGeom prst="rect">
            <a:avLst/>
          </a:prstGeom>
        </p:spPr>
      </p:pic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765505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              </a:t>
            </a:r>
            <a:r>
              <a:rPr lang="en-US" dirty="0"/>
              <a:t>STOCK OPTION</a:t>
            </a:r>
          </a:p>
        </p:txBody>
      </p:sp>
      <p:pic>
        <p:nvPicPr>
          <p:cNvPr id="21" name="Graphic 20" descr="Money">
            <a:extLst>
              <a:ext uri="{FF2B5EF4-FFF2-40B4-BE49-F238E27FC236}">
                <a16:creationId xmlns:a16="http://schemas.microsoft.com/office/drawing/2014/main" id="{2AF925FA-7542-344F-84A1-3D778CAFB1F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593" y="5182941"/>
            <a:ext cx="370983" cy="370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6C169-1DCF-7F4E-88D9-B859A8538781}"/>
              </a:ext>
            </a:extLst>
          </p:cNvPr>
          <p:cNvSpPr txBox="1"/>
          <p:nvPr/>
        </p:nvSpPr>
        <p:spPr>
          <a:xfrm>
            <a:off x="4907213" y="517757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delay turnover </a:t>
            </a:r>
          </a:p>
        </p:txBody>
      </p:sp>
    </p:spTree>
    <p:extLst>
      <p:ext uri="{BB962C8B-B14F-4D97-AF65-F5344CB8AC3E}">
        <p14:creationId xmlns:p14="http://schemas.microsoft.com/office/powerpoint/2010/main" val="393964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xagon 37">
            <a:extLst>
              <a:ext uri="{FF2B5EF4-FFF2-40B4-BE49-F238E27FC236}">
                <a16:creationId xmlns:a16="http://schemas.microsoft.com/office/drawing/2014/main" id="{A84EA2D2-D5DB-C349-AAC4-BEC339A53C2C}"/>
              </a:ext>
            </a:extLst>
          </p:cNvPr>
          <p:cNvSpPr/>
          <p:nvPr/>
        </p:nvSpPr>
        <p:spPr>
          <a:xfrm>
            <a:off x="-41721" y="1233923"/>
            <a:ext cx="5542100" cy="453943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5EE646A0-2133-F845-B363-5622338BE7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04" y="1285732"/>
            <a:ext cx="5192110" cy="4459517"/>
          </a:xfrm>
          <a:prstGeom prst="hexagon">
            <a:avLst/>
          </a:prstGeom>
          <a:effectLst>
            <a:softEdge rad="0"/>
          </a:effectLst>
        </p:spPr>
      </p:pic>
      <p:sp>
        <p:nvSpPr>
          <p:cNvPr id="37" name="object 6" descr="Blue rectangle">
            <a:extLst>
              <a:ext uri="{FF2B5EF4-FFF2-40B4-BE49-F238E27FC236}">
                <a16:creationId xmlns:a16="http://schemas.microsoft.com/office/drawing/2014/main" id="{92FCB4AD-48FC-1D49-811B-0C4D0477B570}"/>
              </a:ext>
            </a:extLst>
          </p:cNvPr>
          <p:cNvSpPr/>
          <p:nvPr/>
        </p:nvSpPr>
        <p:spPr>
          <a:xfrm>
            <a:off x="0" y="2087018"/>
            <a:ext cx="5134003" cy="27507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7000"/>
            </a:schemeClr>
          </a:solidFill>
          <a:effectLst>
            <a:softEdge rad="0"/>
          </a:effectLst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436" y="2327602"/>
            <a:ext cx="3692075" cy="434759"/>
          </a:xfrm>
        </p:spPr>
        <p:txBody>
          <a:bodyPr/>
          <a:lstStyle/>
          <a:p>
            <a:r>
              <a:rPr lang="en-US" b="1" dirty="0"/>
              <a:t>Makes employee valued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pic>
        <p:nvPicPr>
          <p:cNvPr id="28" name="Picture Placeholder 27" descr="Check icon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236838"/>
            <a:ext cx="667492" cy="667492"/>
          </a:xfrm>
        </p:spPr>
      </p:pic>
      <p:pic>
        <p:nvPicPr>
          <p:cNvPr id="30" name="Picture Placeholder 29" descr="Check icon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744546"/>
            <a:ext cx="667492" cy="66749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64398" y="2895129"/>
            <a:ext cx="4057961" cy="472239"/>
          </a:xfrm>
        </p:spPr>
        <p:txBody>
          <a:bodyPr/>
          <a:lstStyle/>
          <a:p>
            <a:r>
              <a:rPr lang="en-US" b="1" dirty="0"/>
              <a:t>Improves decision capability  </a:t>
            </a:r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3274554"/>
            <a:ext cx="667492" cy="667491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4397" y="3416460"/>
            <a:ext cx="4057961" cy="402241"/>
          </a:xfrm>
        </p:spPr>
        <p:txBody>
          <a:bodyPr/>
          <a:lstStyle/>
          <a:p>
            <a:r>
              <a:rPr lang="en-US" b="1" dirty="0"/>
              <a:t>Create bond among coworkers </a:t>
            </a:r>
          </a:p>
        </p:txBody>
      </p:sp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451EC78E-1EDB-1D44-A54E-8BD83FECDA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505" y="66997"/>
            <a:ext cx="4741897" cy="3640478"/>
          </a:xfrm>
          <a:prstGeom prst="rect">
            <a:avLst/>
          </a:prstGeom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723B3528-D1D4-E040-88B3-E4FD47DD0BB1}"/>
              </a:ext>
            </a:extLst>
          </p:cNvPr>
          <p:cNvSpPr/>
          <p:nvPr/>
        </p:nvSpPr>
        <p:spPr>
          <a:xfrm>
            <a:off x="0" y="5898512"/>
            <a:ext cx="2833141" cy="684058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JOB INVOLVEMENT </a:t>
            </a:r>
          </a:p>
        </p:txBody>
      </p:sp>
      <p:pic>
        <p:nvPicPr>
          <p:cNvPr id="23" name="Graphic 22" descr="Boardroom">
            <a:extLst>
              <a:ext uri="{FF2B5EF4-FFF2-40B4-BE49-F238E27FC236}">
                <a16:creationId xmlns:a16="http://schemas.microsoft.com/office/drawing/2014/main" id="{1C8A09A8-DE58-7747-A79D-9619F0D8B2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961192"/>
            <a:ext cx="478143" cy="478143"/>
          </a:xfrm>
          <a:prstGeom prst="rect">
            <a:avLst/>
          </a:prstGeom>
        </p:spPr>
      </p:pic>
      <p:pic>
        <p:nvPicPr>
          <p:cNvPr id="31" name="Picture 30" descr="A picture containing device&#10;&#10;Description automatically generated">
            <a:extLst>
              <a:ext uri="{FF2B5EF4-FFF2-40B4-BE49-F238E27FC236}">
                <a16:creationId xmlns:a16="http://schemas.microsoft.com/office/drawing/2014/main" id="{379846B6-3F8E-DB4B-B3A0-2996EA92943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656" y="3730036"/>
            <a:ext cx="3244033" cy="2750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4" name="Picture 33" descr="A picture containing device&#10;&#10;Description automatically generated">
            <a:extLst>
              <a:ext uri="{FF2B5EF4-FFF2-40B4-BE49-F238E27FC236}">
                <a16:creationId xmlns:a16="http://schemas.microsoft.com/office/drawing/2014/main" id="{757BCC18-AF59-7D40-B71E-ECA5D69D083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999" y="3747753"/>
            <a:ext cx="3183057" cy="2750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5F9CF4A-A8DC-6045-860A-A6C7EA182F94}"/>
              </a:ext>
            </a:extLst>
          </p:cNvPr>
          <p:cNvSpPr/>
          <p:nvPr/>
        </p:nvSpPr>
        <p:spPr>
          <a:xfrm>
            <a:off x="6991815" y="3908193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9E0DE4-3FBF-5C44-8D67-6EF4993A70A1}"/>
              </a:ext>
            </a:extLst>
          </p:cNvPr>
          <p:cNvSpPr/>
          <p:nvPr/>
        </p:nvSpPr>
        <p:spPr>
          <a:xfrm>
            <a:off x="10300010" y="3904479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30D41D28-6C23-EA4D-ACBD-6D975CEB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05890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pic>
        <p:nvPicPr>
          <p:cNvPr id="40" name="Graphic 39" descr="Walk">
            <a:extLst>
              <a:ext uri="{FF2B5EF4-FFF2-40B4-BE49-F238E27FC236}">
                <a16:creationId xmlns:a16="http://schemas.microsoft.com/office/drawing/2014/main" id="{F540EDE9-F230-244F-A3E4-B7BBEE42E2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267" y="638801"/>
            <a:ext cx="479915" cy="479915"/>
          </a:xfrm>
          <a:prstGeom prst="rect">
            <a:avLst/>
          </a:prstGeom>
        </p:spPr>
      </p:pic>
      <p:pic>
        <p:nvPicPr>
          <p:cNvPr id="41" name="Graphic 40" descr="Building">
            <a:extLst>
              <a:ext uri="{FF2B5EF4-FFF2-40B4-BE49-F238E27FC236}">
                <a16:creationId xmlns:a16="http://schemas.microsoft.com/office/drawing/2014/main" id="{150B8ACD-33EF-5049-BE7A-D990B0B82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513" y="250988"/>
            <a:ext cx="914400" cy="914400"/>
          </a:xfrm>
          <a:prstGeom prst="rect">
            <a:avLst/>
          </a:prstGeom>
        </p:spPr>
      </p:pic>
      <p:pic>
        <p:nvPicPr>
          <p:cNvPr id="42" name="Graphic 41" descr="Briefcase">
            <a:extLst>
              <a:ext uri="{FF2B5EF4-FFF2-40B4-BE49-F238E27FC236}">
                <a16:creationId xmlns:a16="http://schemas.microsoft.com/office/drawing/2014/main" id="{64841791-74A8-974F-8C57-7BDD4DB955D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156797">
            <a:off x="1122353" y="851438"/>
            <a:ext cx="189797" cy="18979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A94A59-3FE8-514D-AF53-C0A8B9A57DB2}"/>
              </a:ext>
            </a:extLst>
          </p:cNvPr>
          <p:cNvSpPr/>
          <p:nvPr/>
        </p:nvSpPr>
        <p:spPr>
          <a:xfrm flipV="1">
            <a:off x="28275" y="1100509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bject 27" descr="Beige rectangle">
            <a:extLst>
              <a:ext uri="{FF2B5EF4-FFF2-40B4-BE49-F238E27FC236}">
                <a16:creationId xmlns:a16="http://schemas.microsoft.com/office/drawing/2014/main" id="{FFECD78C-9C97-9A42-94C1-FE3388FECC72}"/>
              </a:ext>
            </a:extLst>
          </p:cNvPr>
          <p:cNvSpPr/>
          <p:nvPr/>
        </p:nvSpPr>
        <p:spPr>
          <a:xfrm flipV="1">
            <a:off x="1010634" y="1048290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610CAA1E-78A0-8F42-BC18-2538398C26B0}"/>
              </a:ext>
            </a:extLst>
          </p:cNvPr>
          <p:cNvSpPr txBox="1">
            <a:spLocks/>
          </p:cNvSpPr>
          <p:nvPr/>
        </p:nvSpPr>
        <p:spPr>
          <a:xfrm>
            <a:off x="764397" y="3959150"/>
            <a:ext cx="4210361" cy="40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Motivation </a:t>
            </a:r>
          </a:p>
        </p:txBody>
      </p:sp>
      <p:pic>
        <p:nvPicPr>
          <p:cNvPr id="46" name="Picture Placeholder 31" descr="Check icon">
            <a:extLst>
              <a:ext uri="{FF2B5EF4-FFF2-40B4-BE49-F238E27FC236}">
                <a16:creationId xmlns:a16="http://schemas.microsoft.com/office/drawing/2014/main" id="{D0039D36-A131-F749-BC2A-40239F041C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230" y="3761487"/>
            <a:ext cx="667492" cy="66749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7370CB6-5303-8A43-B25B-BB31AC966B55}"/>
              </a:ext>
            </a:extLst>
          </p:cNvPr>
          <p:cNvSpPr/>
          <p:nvPr/>
        </p:nvSpPr>
        <p:spPr>
          <a:xfrm>
            <a:off x="0" y="4837806"/>
            <a:ext cx="5134003" cy="380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Lower attrition among engaged employees </a:t>
            </a:r>
          </a:p>
        </p:txBody>
      </p:sp>
      <p:pic>
        <p:nvPicPr>
          <p:cNvPr id="48" name="Graphic 47" descr="Arrow Straight">
            <a:extLst>
              <a:ext uri="{FF2B5EF4-FFF2-40B4-BE49-F238E27FC236}">
                <a16:creationId xmlns:a16="http://schemas.microsoft.com/office/drawing/2014/main" id="{84EC8C2B-2C1D-3045-826E-B3FDBBCF604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2109484" y="4010192"/>
            <a:ext cx="284956" cy="28495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ECD3C0-8D9D-B24B-9028-9EF21C62EBA0}"/>
              </a:ext>
            </a:extLst>
          </p:cNvPr>
          <p:cNvCxnSpPr>
            <a:stCxn id="38" idx="0"/>
          </p:cNvCxnSpPr>
          <p:nvPr/>
        </p:nvCxnSpPr>
        <p:spPr>
          <a:xfrm>
            <a:off x="5500379" y="3503638"/>
            <a:ext cx="6663417" cy="6569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F703D00-9444-D84C-B918-DE253204D71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" grpId="0" build="p"/>
      <p:bldP spid="18" grpId="0" build="p"/>
      <p:bldP spid="20" grpId="0" build="p"/>
      <p:bldP spid="35" grpId="0" animBg="1"/>
      <p:bldP spid="36" grpId="0" animBg="1"/>
      <p:bldP spid="45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D52596D-2939-284A-B08A-B3CC3A4F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 rot="10800000">
            <a:off x="-1" y="5907791"/>
            <a:ext cx="12191999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sitting at a desk&#10;&#10;Description automatically generated">
            <a:extLst>
              <a:ext uri="{FF2B5EF4-FFF2-40B4-BE49-F238E27FC236}">
                <a16:creationId xmlns:a16="http://schemas.microsoft.com/office/drawing/2014/main" id="{98A7F286-5CDF-054F-A962-6C2C50BD58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410240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27B590-F6B4-C742-A631-65E1FFC70900}"/>
              </a:ext>
            </a:extLst>
          </p:cNvPr>
          <p:cNvSpPr/>
          <p:nvPr/>
        </p:nvSpPr>
        <p:spPr>
          <a:xfrm>
            <a:off x="2268" y="-8310"/>
            <a:ext cx="4074134" cy="13350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2" y="5830776"/>
            <a:ext cx="2291510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4932" y="5925173"/>
            <a:ext cx="529708" cy="529708"/>
          </a:xfrm>
          <a:prstGeom prst="rect">
            <a:avLst/>
          </a:prstGeom>
        </p:spPr>
      </p:pic>
      <p:pic>
        <p:nvPicPr>
          <p:cNvPr id="21" name="Picture 20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DDDB81A0-FCAC-EE4D-9D7A-C8AA52FA093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006" y="489340"/>
            <a:ext cx="8035307" cy="50686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7FAD6D-4212-EC48-A143-70E2250DA874}"/>
              </a:ext>
            </a:extLst>
          </p:cNvPr>
          <p:cNvSpPr/>
          <p:nvPr/>
        </p:nvSpPr>
        <p:spPr>
          <a:xfrm>
            <a:off x="10090776" y="1927952"/>
            <a:ext cx="1350376" cy="3305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Star">
            <a:extLst>
              <a:ext uri="{FF2B5EF4-FFF2-40B4-BE49-F238E27FC236}">
                <a16:creationId xmlns:a16="http://schemas.microsoft.com/office/drawing/2014/main" id="{EC7C7C5B-C5E2-BE4D-BA56-70D34685F56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24229" y="4304372"/>
            <a:ext cx="212951" cy="212951"/>
          </a:xfrm>
          <a:prstGeom prst="rect">
            <a:avLst/>
          </a:prstGeom>
        </p:spPr>
      </p:pic>
      <p:pic>
        <p:nvPicPr>
          <p:cNvPr id="28" name="Graphic 27" descr="Star">
            <a:extLst>
              <a:ext uri="{FF2B5EF4-FFF2-40B4-BE49-F238E27FC236}">
                <a16:creationId xmlns:a16="http://schemas.microsoft.com/office/drawing/2014/main" id="{BDD8D055-A6D5-714E-B4F2-046C7363712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24482" y="4289505"/>
            <a:ext cx="212951" cy="212951"/>
          </a:xfrm>
          <a:prstGeom prst="rect">
            <a:avLst/>
          </a:prstGeom>
        </p:spPr>
      </p:pic>
      <p:pic>
        <p:nvPicPr>
          <p:cNvPr id="29" name="Graphic 28" descr="Star">
            <a:extLst>
              <a:ext uri="{FF2B5EF4-FFF2-40B4-BE49-F238E27FC236}">
                <a16:creationId xmlns:a16="http://schemas.microsoft.com/office/drawing/2014/main" id="{2E1B5268-C136-3147-8683-50BCEAE818C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26250" y="2003508"/>
            <a:ext cx="74147" cy="74147"/>
          </a:xfrm>
          <a:prstGeom prst="rect">
            <a:avLst/>
          </a:prstGeom>
        </p:spPr>
      </p:pic>
      <p:pic>
        <p:nvPicPr>
          <p:cNvPr id="30" name="Graphic 29" descr="Star">
            <a:extLst>
              <a:ext uri="{FF2B5EF4-FFF2-40B4-BE49-F238E27FC236}">
                <a16:creationId xmlns:a16="http://schemas.microsoft.com/office/drawing/2014/main" id="{00B07A82-A312-5A4C-A6BD-FE31C68C97B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34767" y="1999791"/>
            <a:ext cx="74147" cy="74147"/>
          </a:xfrm>
          <a:prstGeom prst="rect">
            <a:avLst/>
          </a:prstGeom>
        </p:spPr>
      </p:pic>
      <p:pic>
        <p:nvPicPr>
          <p:cNvPr id="32" name="Graphic 31" descr="Scientist">
            <a:extLst>
              <a:ext uri="{FF2B5EF4-FFF2-40B4-BE49-F238E27FC236}">
                <a16:creationId xmlns:a16="http://schemas.microsoft.com/office/drawing/2014/main" id="{6CC02FEE-ED6D-B646-81F9-5C6C343D659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74801" y="74945"/>
            <a:ext cx="520585" cy="520585"/>
          </a:xfrm>
          <a:prstGeom prst="rect">
            <a:avLst/>
          </a:prstGeom>
        </p:spPr>
      </p:pic>
      <p:pic>
        <p:nvPicPr>
          <p:cNvPr id="36" name="Graphic 35" descr="Scientist">
            <a:extLst>
              <a:ext uri="{FF2B5EF4-FFF2-40B4-BE49-F238E27FC236}">
                <a16:creationId xmlns:a16="http://schemas.microsoft.com/office/drawing/2014/main" id="{2FD92D88-9ADF-7147-9417-560193C5F63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28282" y="71231"/>
            <a:ext cx="520585" cy="5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DSProject2Slides " id="{7FB66BDA-EAD7-DB49-BC55-175F5B30D252}" vid="{52609E23-89C0-D948-AB50-F9145D8F0A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314</Words>
  <Application>Microsoft Macintosh PowerPoint</Application>
  <PresentationFormat>Widescreen</PresentationFormat>
  <Paragraphs>110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</vt:lpstr>
      <vt:lpstr>Calibri</vt:lpstr>
      <vt:lpstr>Gill Sans MT</vt:lpstr>
      <vt:lpstr>Office Theme</vt:lpstr>
      <vt:lpstr>   DDSANALYTIC TALENT MANAGEMENT SOLUTION</vt:lpstr>
      <vt:lpstr>leverage data science</vt:lpstr>
      <vt:lpstr>ATTRITION FACTORS</vt:lpstr>
      <vt:lpstr>ATTRITION</vt:lpstr>
      <vt:lpstr>ATTRITION</vt:lpstr>
      <vt:lpstr>PowerPoint Presentation</vt:lpstr>
      <vt:lpstr>ATTRITION</vt:lpstr>
      <vt:lpstr>ATTRITION</vt:lpstr>
      <vt:lpstr>ATTRITION</vt:lpstr>
      <vt:lpstr>    SATISFACTION</vt:lpstr>
      <vt:lpstr>    INTERESTING TREND</vt:lpstr>
      <vt:lpstr>PowerPoint Presentation</vt:lpstr>
      <vt:lpstr>PowerPoint Presentation</vt:lpstr>
      <vt:lpstr>CONCLUSION </vt:lpstr>
      <vt:lpstr>THANK YOU!</vt:lpstr>
      <vt:lpstr>GitHub Link: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Ghimire, Gopi</dc:creator>
  <cp:lastModifiedBy/>
  <cp:revision>1</cp:revision>
  <dcterms:created xsi:type="dcterms:W3CDTF">2020-03-29T22:06:24Z</dcterms:created>
  <dcterms:modified xsi:type="dcterms:W3CDTF">2020-04-16T19:55:18Z</dcterms:modified>
</cp:coreProperties>
</file>